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70" r:id="rId7"/>
    <p:sldId id="262" r:id="rId8"/>
    <p:sldId id="263" r:id="rId9"/>
    <p:sldId id="271" r:id="rId10"/>
    <p:sldId id="272" r:id="rId11"/>
    <p:sldId id="273" r:id="rId12"/>
    <p:sldId id="274" r:id="rId13"/>
    <p:sldId id="265" r:id="rId14"/>
    <p:sldId id="275" r:id="rId15"/>
    <p:sldId id="258"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5" autoAdjust="0"/>
    <p:restoredTop sz="94667" autoAdjust="0"/>
  </p:normalViewPr>
  <p:slideViewPr>
    <p:cSldViewPr>
      <p:cViewPr varScale="1">
        <p:scale>
          <a:sx n="85" d="100"/>
          <a:sy n="85" d="100"/>
        </p:scale>
        <p:origin x="279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8D6A1DEA-5185-4BA6-BC1F-57681A4F7F6A}" type="slidenum">
              <a:rPr lang="tr-TR" altLang="tr-TR"/>
              <a:pPr/>
              <a:t>‹#›</a:t>
            </a:fld>
            <a:endParaRPr lang="tr-TR" altLang="tr-TR"/>
          </a:p>
        </p:txBody>
      </p:sp>
    </p:spTree>
    <p:extLst>
      <p:ext uri="{BB962C8B-B14F-4D97-AF65-F5344CB8AC3E}">
        <p14:creationId xmlns:p14="http://schemas.microsoft.com/office/powerpoint/2010/main" val="4003513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1DBCD01C-77F8-47FC-AE52-ED30CB1339A7}" type="slidenum">
              <a:rPr lang="tr-TR" altLang="tr-TR"/>
              <a:pPr/>
              <a:t>‹#›</a:t>
            </a:fld>
            <a:endParaRPr lang="tr-TR" altLang="tr-TR"/>
          </a:p>
        </p:txBody>
      </p:sp>
    </p:spTree>
    <p:extLst>
      <p:ext uri="{BB962C8B-B14F-4D97-AF65-F5344CB8AC3E}">
        <p14:creationId xmlns:p14="http://schemas.microsoft.com/office/powerpoint/2010/main" val="1343820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736EC85E-A8ED-4F57-AFF9-D5FBF79CB1A3}" type="slidenum">
              <a:rPr lang="tr-TR" altLang="tr-TR"/>
              <a:pPr/>
              <a:t>‹#›</a:t>
            </a:fld>
            <a:endParaRPr lang="tr-TR" altLang="tr-TR"/>
          </a:p>
        </p:txBody>
      </p:sp>
    </p:spTree>
    <p:extLst>
      <p:ext uri="{BB962C8B-B14F-4D97-AF65-F5344CB8AC3E}">
        <p14:creationId xmlns:p14="http://schemas.microsoft.com/office/powerpoint/2010/main" val="122378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dirty="0" smtClean="0"/>
              <a:t>Click to edit Master title style</a:t>
            </a:r>
            <a:endParaRPr lang="tr-TR" dirty="0"/>
          </a:p>
        </p:txBody>
      </p:sp>
      <p:sp>
        <p:nvSpPr>
          <p:cNvPr id="3" name="Content Placeholder 2"/>
          <p:cNvSpPr>
            <a:spLocks noGrp="1"/>
          </p:cNvSpPr>
          <p:nvPr>
            <p:ph idx="1"/>
          </p:nvPr>
        </p:nvSpPr>
        <p:spPr/>
        <p:txBody>
          <a:bodyPr/>
          <a:lstStyle>
            <a:lvl1pPr>
              <a:defRPr>
                <a:solidFill>
                  <a:srgbClr val="002060"/>
                </a:solidFill>
              </a:defRPr>
            </a:lvl1pPr>
            <a:lvl2pPr>
              <a:defRPr>
                <a:solidFill>
                  <a:srgbClr val="C00000"/>
                </a:solidFill>
              </a:defRPr>
            </a:lvl2pPr>
            <a:lvl3pPr>
              <a:defRPr>
                <a:solidFill>
                  <a:srgbClr val="002060"/>
                </a:solidFill>
              </a:defRPr>
            </a:lvl3pPr>
            <a:lvl4pPr>
              <a:defRPr>
                <a:solidFill>
                  <a:srgbClr val="C00000"/>
                </a:solidFill>
              </a:defRPr>
            </a:lvl4pPr>
            <a:lvl5pPr>
              <a:defRPr>
                <a:solidFill>
                  <a:srgbClr val="002060"/>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9EFBB1AA-700A-4683-A206-221F0B06043E}" type="slidenum">
              <a:rPr lang="tr-TR" altLang="tr-TR"/>
              <a:pPr/>
              <a:t>‹#›</a:t>
            </a:fld>
            <a:endParaRPr lang="tr-TR" altLang="tr-TR"/>
          </a:p>
        </p:txBody>
      </p:sp>
    </p:spTree>
    <p:extLst>
      <p:ext uri="{BB962C8B-B14F-4D97-AF65-F5344CB8AC3E}">
        <p14:creationId xmlns:p14="http://schemas.microsoft.com/office/powerpoint/2010/main" val="71671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1C8A2C57-5BF7-43CA-A3AB-CBF8CF7BC74F}" type="slidenum">
              <a:rPr lang="tr-TR" altLang="tr-TR"/>
              <a:pPr/>
              <a:t>‹#›</a:t>
            </a:fld>
            <a:endParaRPr lang="tr-TR" altLang="tr-TR"/>
          </a:p>
        </p:txBody>
      </p:sp>
    </p:spTree>
    <p:extLst>
      <p:ext uri="{BB962C8B-B14F-4D97-AF65-F5344CB8AC3E}">
        <p14:creationId xmlns:p14="http://schemas.microsoft.com/office/powerpoint/2010/main" val="129229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2F0EC820-A7A6-4932-BBFE-7CA3E3F9D066}" type="slidenum">
              <a:rPr lang="tr-TR" altLang="tr-TR"/>
              <a:pPr/>
              <a:t>‹#›</a:t>
            </a:fld>
            <a:endParaRPr lang="tr-TR" altLang="tr-TR"/>
          </a:p>
        </p:txBody>
      </p:sp>
    </p:spTree>
    <p:extLst>
      <p:ext uri="{BB962C8B-B14F-4D97-AF65-F5344CB8AC3E}">
        <p14:creationId xmlns:p14="http://schemas.microsoft.com/office/powerpoint/2010/main" val="123211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lvl1pPr>
              <a:defRPr/>
            </a:lvl1pPr>
          </a:lstStyle>
          <a:p>
            <a:endParaRPr lang="tr-TR" altLang="tr-TR"/>
          </a:p>
        </p:txBody>
      </p:sp>
      <p:sp>
        <p:nvSpPr>
          <p:cNvPr id="8" name="Footer Placeholder 7"/>
          <p:cNvSpPr>
            <a:spLocks noGrp="1"/>
          </p:cNvSpPr>
          <p:nvPr>
            <p:ph type="ftr" sz="quarter" idx="11"/>
          </p:nvPr>
        </p:nvSpPr>
        <p:spPr/>
        <p:txBody>
          <a:bodyPr/>
          <a:lstStyle>
            <a:lvl1pPr>
              <a:defRPr/>
            </a:lvl1pPr>
          </a:lstStyle>
          <a:p>
            <a:endParaRPr lang="tr-TR" altLang="tr-TR"/>
          </a:p>
        </p:txBody>
      </p:sp>
      <p:sp>
        <p:nvSpPr>
          <p:cNvPr id="9" name="Slide Number Placeholder 8"/>
          <p:cNvSpPr>
            <a:spLocks noGrp="1"/>
          </p:cNvSpPr>
          <p:nvPr>
            <p:ph type="sldNum" sz="quarter" idx="12"/>
          </p:nvPr>
        </p:nvSpPr>
        <p:spPr/>
        <p:txBody>
          <a:bodyPr/>
          <a:lstStyle>
            <a:lvl1pPr>
              <a:defRPr/>
            </a:lvl1pPr>
          </a:lstStyle>
          <a:p>
            <a:fld id="{A64A140D-BE9E-41FE-9031-2029E9531B76}" type="slidenum">
              <a:rPr lang="tr-TR" altLang="tr-TR"/>
              <a:pPr/>
              <a:t>‹#›</a:t>
            </a:fld>
            <a:endParaRPr lang="tr-TR" altLang="tr-TR"/>
          </a:p>
        </p:txBody>
      </p:sp>
    </p:spTree>
    <p:extLst>
      <p:ext uri="{BB962C8B-B14F-4D97-AF65-F5344CB8AC3E}">
        <p14:creationId xmlns:p14="http://schemas.microsoft.com/office/powerpoint/2010/main" val="1900130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lvl1pPr>
              <a:defRPr/>
            </a:lvl1pPr>
          </a:lstStyle>
          <a:p>
            <a:endParaRPr lang="tr-TR" altLang="tr-TR"/>
          </a:p>
        </p:txBody>
      </p:sp>
      <p:sp>
        <p:nvSpPr>
          <p:cNvPr id="4" name="Footer Placeholder 3"/>
          <p:cNvSpPr>
            <a:spLocks noGrp="1"/>
          </p:cNvSpPr>
          <p:nvPr>
            <p:ph type="ftr" sz="quarter" idx="11"/>
          </p:nvPr>
        </p:nvSpPr>
        <p:spPr/>
        <p:txBody>
          <a:bodyPr/>
          <a:lstStyle>
            <a:lvl1pPr>
              <a:defRPr/>
            </a:lvl1pPr>
          </a:lstStyle>
          <a:p>
            <a:endParaRPr lang="tr-TR" altLang="tr-TR"/>
          </a:p>
        </p:txBody>
      </p:sp>
      <p:sp>
        <p:nvSpPr>
          <p:cNvPr id="5" name="Slide Number Placeholder 4"/>
          <p:cNvSpPr>
            <a:spLocks noGrp="1"/>
          </p:cNvSpPr>
          <p:nvPr>
            <p:ph type="sldNum" sz="quarter" idx="12"/>
          </p:nvPr>
        </p:nvSpPr>
        <p:spPr/>
        <p:txBody>
          <a:bodyPr/>
          <a:lstStyle>
            <a:lvl1pPr>
              <a:defRPr/>
            </a:lvl1pPr>
          </a:lstStyle>
          <a:p>
            <a:fld id="{B3495D08-CA49-49A4-AD88-A1D0F1C20F80}" type="slidenum">
              <a:rPr lang="tr-TR" altLang="tr-TR"/>
              <a:pPr/>
              <a:t>‹#›</a:t>
            </a:fld>
            <a:endParaRPr lang="tr-TR" altLang="tr-TR"/>
          </a:p>
        </p:txBody>
      </p:sp>
    </p:spTree>
    <p:extLst>
      <p:ext uri="{BB962C8B-B14F-4D97-AF65-F5344CB8AC3E}">
        <p14:creationId xmlns:p14="http://schemas.microsoft.com/office/powerpoint/2010/main" val="154637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tr-TR" altLang="tr-TR"/>
          </a:p>
        </p:txBody>
      </p:sp>
      <p:sp>
        <p:nvSpPr>
          <p:cNvPr id="3" name="Footer Placeholder 2"/>
          <p:cNvSpPr>
            <a:spLocks noGrp="1"/>
          </p:cNvSpPr>
          <p:nvPr>
            <p:ph type="ftr" sz="quarter" idx="11"/>
          </p:nvPr>
        </p:nvSpPr>
        <p:spPr/>
        <p:txBody>
          <a:bodyPr/>
          <a:lstStyle>
            <a:lvl1pPr>
              <a:defRPr/>
            </a:lvl1pPr>
          </a:lstStyle>
          <a:p>
            <a:endParaRPr lang="tr-TR" altLang="tr-TR"/>
          </a:p>
        </p:txBody>
      </p:sp>
      <p:sp>
        <p:nvSpPr>
          <p:cNvPr id="4" name="Slide Number Placeholder 3"/>
          <p:cNvSpPr>
            <a:spLocks noGrp="1"/>
          </p:cNvSpPr>
          <p:nvPr>
            <p:ph type="sldNum" sz="quarter" idx="12"/>
          </p:nvPr>
        </p:nvSpPr>
        <p:spPr/>
        <p:txBody>
          <a:bodyPr/>
          <a:lstStyle>
            <a:lvl1pPr>
              <a:defRPr/>
            </a:lvl1pPr>
          </a:lstStyle>
          <a:p>
            <a:fld id="{02894673-1FEC-418C-85A3-004C259211EF}" type="slidenum">
              <a:rPr lang="tr-TR" altLang="tr-TR"/>
              <a:pPr/>
              <a:t>‹#›</a:t>
            </a:fld>
            <a:endParaRPr lang="tr-TR" altLang="tr-TR"/>
          </a:p>
        </p:txBody>
      </p:sp>
    </p:spTree>
    <p:extLst>
      <p:ext uri="{BB962C8B-B14F-4D97-AF65-F5344CB8AC3E}">
        <p14:creationId xmlns:p14="http://schemas.microsoft.com/office/powerpoint/2010/main" val="1688352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243779B8-D331-4A7F-A5DE-04DB01705A11}" type="slidenum">
              <a:rPr lang="tr-TR" altLang="tr-TR"/>
              <a:pPr/>
              <a:t>‹#›</a:t>
            </a:fld>
            <a:endParaRPr lang="tr-TR" altLang="tr-TR"/>
          </a:p>
        </p:txBody>
      </p:sp>
    </p:spTree>
    <p:extLst>
      <p:ext uri="{BB962C8B-B14F-4D97-AF65-F5344CB8AC3E}">
        <p14:creationId xmlns:p14="http://schemas.microsoft.com/office/powerpoint/2010/main" val="674189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76445737-8828-4206-89BF-157A90885F6B}" type="slidenum">
              <a:rPr lang="tr-TR" altLang="tr-TR"/>
              <a:pPr/>
              <a:t>‹#›</a:t>
            </a:fld>
            <a:endParaRPr lang="tr-TR" altLang="tr-TR"/>
          </a:p>
        </p:txBody>
      </p:sp>
    </p:spTree>
    <p:extLst>
      <p:ext uri="{BB962C8B-B14F-4D97-AF65-F5344CB8AC3E}">
        <p14:creationId xmlns:p14="http://schemas.microsoft.com/office/powerpoint/2010/main" val="54145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A911728-7603-4659-BB2A-7D9E218BC868}"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naee.eu/eur-ace-syste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951663"/>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p:cNvSpPr>
            <a:spLocks noGrp="1" noChangeArrowheads="1"/>
          </p:cNvSpPr>
          <p:nvPr>
            <p:ph type="subTitle" idx="1"/>
          </p:nvPr>
        </p:nvSpPr>
        <p:spPr>
          <a:xfrm>
            <a:off x="3015916" y="2514600"/>
            <a:ext cx="6096000" cy="3200400"/>
          </a:xfrm>
        </p:spPr>
        <p:txBody>
          <a:bodyPr/>
          <a:lstStyle/>
          <a:p>
            <a:pPr>
              <a:lnSpc>
                <a:spcPct val="90000"/>
              </a:lnSpc>
            </a:pPr>
            <a:r>
              <a:rPr lang="tr-TR" altLang="tr-TR" sz="3200" b="1" dirty="0" smtClean="0">
                <a:solidFill>
                  <a:srgbClr val="002060"/>
                </a:solidFill>
              </a:rPr>
              <a:t>MAKİNE MÜHENDİSLİĞİ BÖLÜMÜ</a:t>
            </a:r>
          </a:p>
          <a:p>
            <a:pPr>
              <a:lnSpc>
                <a:spcPct val="90000"/>
              </a:lnSpc>
            </a:pPr>
            <a:r>
              <a:rPr lang="tr-TR" altLang="tr-TR" sz="3200" b="1" dirty="0" smtClean="0">
                <a:solidFill>
                  <a:srgbClr val="002060"/>
                </a:solidFill>
              </a:rPr>
              <a:t>MÜDEK AKREDİTASYONU</a:t>
            </a:r>
          </a:p>
          <a:p>
            <a:pPr>
              <a:lnSpc>
                <a:spcPct val="90000"/>
              </a:lnSpc>
            </a:pPr>
            <a:r>
              <a:rPr lang="tr-TR" altLang="tr-TR" sz="3200" b="1" dirty="0" smtClean="0">
                <a:solidFill>
                  <a:srgbClr val="002060"/>
                </a:solidFill>
              </a:rPr>
              <a:t>ÖĞRENCİ BİLGİLENDİRME</a:t>
            </a:r>
          </a:p>
          <a:p>
            <a:pPr>
              <a:lnSpc>
                <a:spcPct val="90000"/>
              </a:lnSpc>
            </a:pPr>
            <a:r>
              <a:rPr lang="tr-TR" altLang="tr-TR" sz="3200" b="1" dirty="0" smtClean="0">
                <a:solidFill>
                  <a:srgbClr val="002060"/>
                </a:solidFill>
              </a:rPr>
              <a:t>SUNUMU</a:t>
            </a:r>
            <a:endParaRPr lang="tr-TR" altLang="tr-TR" sz="32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3200" dirty="0"/>
              <a:t>AKREDİTASYON SÜRECİNDE NE TÜR FAALİYETLER YAPILMIŞTIR</a:t>
            </a:r>
            <a:r>
              <a:rPr lang="tr-TR" altLang="tr-TR" sz="3200" dirty="0" smtClean="0"/>
              <a:t>?</a:t>
            </a:r>
            <a:endParaRPr lang="tr-TR" sz="3200" dirty="0"/>
          </a:p>
        </p:txBody>
      </p:sp>
      <p:sp>
        <p:nvSpPr>
          <p:cNvPr id="3" name="Content Placeholder 2"/>
          <p:cNvSpPr>
            <a:spLocks noGrp="1"/>
          </p:cNvSpPr>
          <p:nvPr>
            <p:ph idx="1"/>
          </p:nvPr>
        </p:nvSpPr>
        <p:spPr/>
        <p:txBody>
          <a:bodyPr/>
          <a:lstStyle/>
          <a:p>
            <a:r>
              <a:rPr lang="tr-TR" sz="2400" dirty="0" smtClean="0"/>
              <a:t>MÜDEK akreditasyonu başvurusu kapsamında yapılan iyileştirmeler:</a:t>
            </a:r>
          </a:p>
          <a:p>
            <a:pPr lvl="0"/>
            <a:r>
              <a:rPr lang="tr-TR" sz="1600" dirty="0" smtClean="0"/>
              <a:t>Bölüm </a:t>
            </a:r>
            <a:r>
              <a:rPr lang="tr-TR" sz="1600" dirty="0"/>
              <a:t>eğitim amaçlarının, mezun anket sonuçları ve dış paydaş toplantısı verilerine dayalı olarak yeniden düzenlenmesi, 2 yılda bir periyodik olarak gözden geçirilmesi doğrultusunda karar alınması</a:t>
            </a:r>
          </a:p>
          <a:p>
            <a:pPr lvl="0"/>
            <a:r>
              <a:rPr lang="tr-TR" sz="1600" dirty="0"/>
              <a:t>Program çıktılarının, ağırlıklı olarak MÜDEK program çıktıları baz alınarak, çağın gerekleri doğrultusunda yeniden düzenlenmesi, program çıktılarının sağlanma düzeyinin ölçülmesi doğrultusunda ölçütler belirlenmesi ve ölçütlerin periyodik olarak düzenlenmesi yolunda karara varılması</a:t>
            </a:r>
          </a:p>
          <a:p>
            <a:pPr lvl="0"/>
            <a:r>
              <a:rPr lang="tr-TR" sz="1600" dirty="0"/>
              <a:t>Program çıktıları-ders öğrenme çıktıları arasındaki matrislerin gözden geçirilmesi ve revizyonu, bu ölçütün program çıktılarının sağlanmasının garanti edilmesinde kullanılması ve ders dosyalarıyla birlikte düzenlenmesine karar </a:t>
            </a:r>
            <a:r>
              <a:rPr lang="tr-TR" sz="1600" dirty="0" smtClean="0"/>
              <a:t>verilmesi</a:t>
            </a:r>
            <a:endParaRPr lang="tr-TR" sz="2400" dirty="0" smtClean="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330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3200" dirty="0"/>
              <a:t>AKREDİTASYON SÜRECİNDE NE TÜR FAALİYETLER YAPILMIŞTIR</a:t>
            </a:r>
            <a:r>
              <a:rPr lang="tr-TR" altLang="tr-TR" sz="3200" dirty="0" smtClean="0"/>
              <a:t>?</a:t>
            </a:r>
            <a:endParaRPr lang="tr-TR" sz="3200" dirty="0"/>
          </a:p>
        </p:txBody>
      </p:sp>
      <p:sp>
        <p:nvSpPr>
          <p:cNvPr id="3" name="Content Placeholder 2"/>
          <p:cNvSpPr>
            <a:spLocks noGrp="1"/>
          </p:cNvSpPr>
          <p:nvPr>
            <p:ph idx="1"/>
          </p:nvPr>
        </p:nvSpPr>
        <p:spPr/>
        <p:txBody>
          <a:bodyPr/>
          <a:lstStyle/>
          <a:p>
            <a:r>
              <a:rPr lang="tr-TR" sz="2400" dirty="0" smtClean="0"/>
              <a:t>MÜDEK akreditasyonu başvurusu kapsamında yapılan iyileştirmeler:</a:t>
            </a:r>
          </a:p>
          <a:p>
            <a:pPr lvl="0"/>
            <a:r>
              <a:rPr lang="tr-TR" sz="1600" dirty="0" smtClean="0"/>
              <a:t>Tasarım </a:t>
            </a:r>
            <a:r>
              <a:rPr lang="tr-TR" sz="1600" dirty="0"/>
              <a:t>derslerinde yaptırılan projelerin, karmaşık bir sistemi, süreci, cihazı veya ürünü gerçekçi kısıtlar ve koşullar altında, belirli gereksinimleri karşılayacak şekilde tasarlama becerisi edindirecek şekilde verilmesine ve projelerin deney tasarlama, deney yapma, veri toplama ve sonuçları analiz etme ve yorumlama becerisi içermesi konusunda ders sahiplerinin bilgilendirilmesi</a:t>
            </a:r>
          </a:p>
          <a:p>
            <a:pPr lvl="0"/>
            <a:r>
              <a:rPr lang="tr-TR" sz="1600" dirty="0"/>
              <a:t>Disiplin içi ve çok disiplinli takımlarda etkin biçimde çalışabilme becerisi; bireysel çalışma becerisi şeklinde tanımlı program çıktısının tüm öğrenciler açısından sağlanabilmesi açısından, girişimcilik ve yenilikçilik dersinin fakülte bazında karma gruplarla işlenmesi; yine aynı program çıktısı kapsamında çok disiplinli bitirme projelerinin desteklenmesine karar verilmiştir.</a:t>
            </a:r>
          </a:p>
          <a:p>
            <a:pPr marL="0" indent="0">
              <a:buNone/>
            </a:pPr>
            <a:endParaRPr lang="tr-TR" sz="2400" dirty="0" smtClean="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69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3200" dirty="0"/>
              <a:t>AKREDİTASYON SÜRECİNDE NE TÜR FAALİYETLER YAPILMIŞTIR</a:t>
            </a:r>
            <a:r>
              <a:rPr lang="tr-TR" altLang="tr-TR" sz="3200" dirty="0" smtClean="0"/>
              <a:t>?</a:t>
            </a:r>
            <a:endParaRPr lang="tr-TR" sz="3200" dirty="0"/>
          </a:p>
        </p:txBody>
      </p:sp>
      <p:sp>
        <p:nvSpPr>
          <p:cNvPr id="3" name="Content Placeholder 2"/>
          <p:cNvSpPr>
            <a:spLocks noGrp="1"/>
          </p:cNvSpPr>
          <p:nvPr>
            <p:ph idx="1"/>
          </p:nvPr>
        </p:nvSpPr>
        <p:spPr/>
        <p:txBody>
          <a:bodyPr/>
          <a:lstStyle/>
          <a:p>
            <a:r>
              <a:rPr lang="tr-TR" sz="2400" dirty="0" smtClean="0"/>
              <a:t>MÜDEK akreditasyonu başvurusu kapsamında yapılan iyileştirmeler:</a:t>
            </a:r>
          </a:p>
          <a:p>
            <a:pPr lvl="0"/>
            <a:r>
              <a:rPr lang="tr-TR" sz="1600" dirty="0" smtClean="0"/>
              <a:t>Proje </a:t>
            </a:r>
            <a:r>
              <a:rPr lang="tr-TR" sz="1600" dirty="0"/>
              <a:t>yaptırılan derslerde, açık ve anlaşılır talimat verme ve alma becerisini geliştirmek üzere rol dağılımı yaptırılması yönünde ders sahiplerinin bilgilendirilmesi</a:t>
            </a:r>
          </a:p>
          <a:p>
            <a:pPr lvl="0"/>
            <a:r>
              <a:rPr lang="tr-TR" sz="1600" dirty="0"/>
              <a:t>Ders geçme ve bölüm başarısının artırılmasına yönelik iyileştirme faaliyetlerine ilişkin ilgili raporların dekanlığa </a:t>
            </a:r>
            <a:r>
              <a:rPr lang="tr-TR" sz="1600" dirty="0" smtClean="0"/>
              <a:t>sunulması </a:t>
            </a:r>
            <a:r>
              <a:rPr lang="tr-TR" sz="1600" dirty="0" smtClean="0">
                <a:solidFill>
                  <a:srgbClr val="C00000"/>
                </a:solidFill>
              </a:rPr>
              <a:t>(Bu rapor doğrultusunda ders geçme sisteminde değişikliğe gidilmiştir.)</a:t>
            </a:r>
            <a:endParaRPr lang="tr-TR" sz="1600" dirty="0">
              <a:solidFill>
                <a:srgbClr val="C00000"/>
              </a:solidFill>
            </a:endParaRPr>
          </a:p>
          <a:p>
            <a:pPr lvl="0"/>
            <a:r>
              <a:rPr lang="tr-TR" sz="1600" dirty="0"/>
              <a:t>Öğrencilerin fiziksel altyapıda istedikleri iyileştirmelerin odak grup raporu ile beraber dekanlık makamına </a:t>
            </a:r>
            <a:r>
              <a:rPr lang="tr-TR" sz="1600" dirty="0" smtClean="0"/>
              <a:t>sunulması </a:t>
            </a:r>
            <a:r>
              <a:rPr lang="tr-TR" sz="1600" dirty="0" smtClean="0">
                <a:solidFill>
                  <a:srgbClr val="C00000"/>
                </a:solidFill>
              </a:rPr>
              <a:t>(Bu </a:t>
            </a:r>
            <a:r>
              <a:rPr lang="tr-TR" sz="1600" dirty="0">
                <a:solidFill>
                  <a:srgbClr val="C00000"/>
                </a:solidFill>
              </a:rPr>
              <a:t>raporlar doğrultusunda özellikle tuvaletler konusunda düzeltme ve yeniden inşa sürecinin </a:t>
            </a:r>
            <a:r>
              <a:rPr lang="tr-TR" sz="1600" dirty="0" smtClean="0">
                <a:solidFill>
                  <a:srgbClr val="C00000"/>
                </a:solidFill>
              </a:rPr>
              <a:t>başlaması).</a:t>
            </a:r>
            <a:endParaRPr lang="tr-TR" sz="1600" dirty="0">
              <a:solidFill>
                <a:srgbClr val="C00000"/>
              </a:solidFill>
            </a:endParaRPr>
          </a:p>
          <a:p>
            <a:endParaRPr lang="tr-TR" sz="2400" dirty="0" smtClean="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53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Sonuç</a:t>
            </a:r>
            <a:endParaRPr lang="tr-TR" dirty="0"/>
          </a:p>
        </p:txBody>
      </p:sp>
      <p:sp>
        <p:nvSpPr>
          <p:cNvPr id="3" name="Content Placeholder 2"/>
          <p:cNvSpPr>
            <a:spLocks noGrp="1"/>
          </p:cNvSpPr>
          <p:nvPr>
            <p:ph idx="1"/>
          </p:nvPr>
        </p:nvSpPr>
        <p:spPr/>
        <p:txBody>
          <a:bodyPr/>
          <a:lstStyle/>
          <a:p>
            <a:r>
              <a:rPr lang="tr-TR" dirty="0" smtClean="0"/>
              <a:t>Sevgili Öğrencilerimiz,</a:t>
            </a:r>
          </a:p>
          <a:p>
            <a:pPr lvl="1"/>
            <a:r>
              <a:rPr lang="tr-TR" dirty="0" smtClean="0"/>
              <a:t>Sizin de </a:t>
            </a:r>
            <a:r>
              <a:rPr lang="tr-TR" dirty="0" smtClean="0"/>
              <a:t>içerisinde bulunduğunuz yaklaşık 1.5 yıllık sürecin sonunda Mart ayının ortasında MÜDEK ekibi değerlendirme için okulumuzda olacaktır.</a:t>
            </a:r>
          </a:p>
          <a:p>
            <a:pPr lvl="1"/>
            <a:r>
              <a:rPr lang="tr-TR" dirty="0" smtClean="0"/>
              <a:t>Bu süreçte elinizden gelen katkıyı yapmanızı, size sorulacak sorulara içten ve dürüstçe cevaplar vermenizi rica ediyoruz.</a:t>
            </a:r>
            <a:endParaRPr lang="tr-TR"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97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Sonuç</a:t>
            </a:r>
            <a:endParaRPr lang="tr-TR" dirty="0"/>
          </a:p>
        </p:txBody>
      </p:sp>
      <p:sp>
        <p:nvSpPr>
          <p:cNvPr id="3" name="Content Placeholder 2"/>
          <p:cNvSpPr>
            <a:spLocks noGrp="1"/>
          </p:cNvSpPr>
          <p:nvPr>
            <p:ph idx="1"/>
          </p:nvPr>
        </p:nvSpPr>
        <p:spPr>
          <a:xfrm>
            <a:off x="381000" y="1143000"/>
            <a:ext cx="8229600" cy="4525963"/>
          </a:xfrm>
        </p:spPr>
        <p:txBody>
          <a:bodyPr/>
          <a:lstStyle/>
          <a:p>
            <a:r>
              <a:rPr lang="tr-TR" dirty="0" smtClean="0"/>
              <a:t>Sevgili Öğrencilerimiz,</a:t>
            </a:r>
          </a:p>
          <a:p>
            <a:pPr lvl="1"/>
            <a:r>
              <a:rPr lang="tr-TR" sz="2400" dirty="0" smtClean="0"/>
              <a:t>Gördüğünüz eksiklikleri saklamayacağınızdan ve yapılan iyileştirmeleri görmezlikten gelmeyeceğinizden yana bir kuşkumuz yok. </a:t>
            </a:r>
          </a:p>
          <a:p>
            <a:pPr lvl="1"/>
            <a:r>
              <a:rPr lang="tr-TR" sz="2400" dirty="0" smtClean="0"/>
              <a:t>Lütfen, size vermeye özen gösterdiğimiz objektifliğinizden ayrılmayınız.</a:t>
            </a:r>
            <a:endParaRPr lang="tr-TR" sz="2400"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826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838200" y="1447800"/>
            <a:ext cx="7772400" cy="1470025"/>
          </a:xfrm>
        </p:spPr>
        <p:txBody>
          <a:bodyPr anchor="ctr"/>
          <a:lstStyle/>
          <a:p>
            <a:r>
              <a:rPr lang="tr-TR" altLang="tr-TR" sz="4400" dirty="0" smtClean="0"/>
              <a:t>Teşekkürler</a:t>
            </a:r>
            <a:endParaRPr lang="tr-TR" altLang="tr-TR" sz="4400" dirty="0"/>
          </a:p>
        </p:txBody>
      </p:sp>
      <p:sp>
        <p:nvSpPr>
          <p:cNvPr id="7171" name="Rectangle 3"/>
          <p:cNvSpPr>
            <a:spLocks noGrp="1" noChangeArrowheads="1"/>
          </p:cNvSpPr>
          <p:nvPr>
            <p:ph type="subTitle" idx="1"/>
          </p:nvPr>
        </p:nvSpPr>
        <p:spPr>
          <a:xfrm>
            <a:off x="1371600" y="3352800"/>
            <a:ext cx="7543800" cy="2286000"/>
          </a:xfrm>
        </p:spPr>
        <p:txBody>
          <a:bodyPr/>
          <a:lstStyle/>
          <a:p>
            <a:r>
              <a:rPr lang="tr-TR" altLang="tr-TR" dirty="0" smtClean="0"/>
              <a:t>Bölüm Başkanı </a:t>
            </a:r>
          </a:p>
          <a:p>
            <a:r>
              <a:rPr lang="tr-TR" altLang="tr-TR" dirty="0" smtClean="0"/>
              <a:t>Prof. Dr. Hakan Özcan</a:t>
            </a:r>
          </a:p>
          <a:p>
            <a:r>
              <a:rPr lang="tr-TR" altLang="tr-TR" dirty="0" smtClean="0"/>
              <a:t>Müdek Koordinatörü</a:t>
            </a:r>
          </a:p>
          <a:p>
            <a:r>
              <a:rPr lang="tr-TR" altLang="tr-TR" dirty="0" smtClean="0"/>
              <a:t>Dr. Öğr. Üyesi Nurdan Bilgin</a:t>
            </a:r>
            <a:endParaRPr lang="tr-TR" altLang="tr-TR" dirty="0"/>
          </a:p>
        </p:txBody>
      </p:sp>
      <p:pic>
        <p:nvPicPr>
          <p:cNvPr id="7172"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381000"/>
            <a:ext cx="7772400" cy="1470025"/>
          </a:xfrm>
        </p:spPr>
        <p:txBody>
          <a:bodyPr anchor="ctr"/>
          <a:lstStyle/>
          <a:p>
            <a:r>
              <a:rPr lang="tr-TR" altLang="tr-TR" sz="4400" dirty="0" smtClean="0">
                <a:solidFill>
                  <a:srgbClr val="002060"/>
                </a:solidFill>
              </a:rPr>
              <a:t>SUNUM İÇERİĞİ</a:t>
            </a:r>
            <a:endParaRPr lang="tr-TR" altLang="tr-TR" sz="4400" dirty="0">
              <a:solidFill>
                <a:srgbClr val="002060"/>
              </a:solidFill>
            </a:endParaRPr>
          </a:p>
        </p:txBody>
      </p:sp>
      <p:sp>
        <p:nvSpPr>
          <p:cNvPr id="6147" name="Rectangle 3"/>
          <p:cNvSpPr>
            <a:spLocks noGrp="1" noChangeArrowheads="1"/>
          </p:cNvSpPr>
          <p:nvPr>
            <p:ph type="subTitle" idx="1"/>
          </p:nvPr>
        </p:nvSpPr>
        <p:spPr>
          <a:xfrm>
            <a:off x="1371600" y="1600200"/>
            <a:ext cx="7086600" cy="4114800"/>
          </a:xfrm>
        </p:spPr>
        <p:txBody>
          <a:bodyPr/>
          <a:lstStyle/>
          <a:p>
            <a:pPr marL="342900" indent="-342900" algn="l">
              <a:buFont typeface="Wingdings" panose="05000000000000000000" pitchFamily="2" charset="2"/>
              <a:buChar char="v"/>
            </a:pPr>
            <a:r>
              <a:rPr lang="tr-TR" altLang="tr-TR" dirty="0" smtClean="0">
                <a:solidFill>
                  <a:srgbClr val="002060"/>
                </a:solidFill>
              </a:rPr>
              <a:t>AKREDİTASYON NEDİR?</a:t>
            </a:r>
          </a:p>
          <a:p>
            <a:pPr marL="342900" indent="-342900" algn="l">
              <a:buFont typeface="Wingdings" panose="05000000000000000000" pitchFamily="2" charset="2"/>
              <a:buChar char="v"/>
            </a:pPr>
            <a:r>
              <a:rPr lang="tr-TR" altLang="tr-TR" dirty="0" smtClean="0">
                <a:solidFill>
                  <a:srgbClr val="002060"/>
                </a:solidFill>
              </a:rPr>
              <a:t>MÜDEK VE AMACI NEDİR?</a:t>
            </a:r>
          </a:p>
          <a:p>
            <a:pPr marL="342900" indent="-342900" algn="l">
              <a:buFont typeface="Wingdings" panose="05000000000000000000" pitchFamily="2" charset="2"/>
              <a:buChar char="v"/>
            </a:pPr>
            <a:r>
              <a:rPr lang="tr-TR" altLang="tr-TR" dirty="0" smtClean="0">
                <a:solidFill>
                  <a:srgbClr val="002060"/>
                </a:solidFill>
              </a:rPr>
              <a:t>NEDEN MÜDEK AKREDİTASYONU GEREKSİNİMİMİZ VAR?</a:t>
            </a:r>
          </a:p>
          <a:p>
            <a:pPr marL="342900" indent="-342900" algn="l">
              <a:buFont typeface="Wingdings" panose="05000000000000000000" pitchFamily="2" charset="2"/>
              <a:buChar char="v"/>
            </a:pPr>
            <a:r>
              <a:rPr lang="tr-TR" altLang="tr-TR" dirty="0" smtClean="0">
                <a:solidFill>
                  <a:srgbClr val="002060"/>
                </a:solidFill>
              </a:rPr>
              <a:t>AKREDİTASYON SÜRECİNİN VE AKREDİTE OLMANIN ÖĞRENCİLERE KAZANDIRACAKLARI NELERDİR?</a:t>
            </a:r>
          </a:p>
          <a:p>
            <a:pPr marL="342900" indent="-342900" algn="l">
              <a:buFont typeface="Wingdings" panose="05000000000000000000" pitchFamily="2" charset="2"/>
              <a:buChar char="v"/>
            </a:pPr>
            <a:r>
              <a:rPr lang="tr-TR" altLang="tr-TR" dirty="0" smtClean="0">
                <a:solidFill>
                  <a:srgbClr val="002060"/>
                </a:solidFill>
              </a:rPr>
              <a:t>AKREDİTASYON SÜRECİNDE NE TÜR FAALİYETLER YAPILMIŞTIR?</a:t>
            </a:r>
          </a:p>
          <a:p>
            <a:pPr marL="342900" indent="-342900" algn="l">
              <a:buFont typeface="Wingdings" panose="05000000000000000000" pitchFamily="2" charset="2"/>
              <a:buChar char="v"/>
            </a:pPr>
            <a:r>
              <a:rPr lang="tr-TR" altLang="tr-TR" dirty="0" smtClean="0">
                <a:solidFill>
                  <a:srgbClr val="002060"/>
                </a:solidFill>
              </a:rPr>
              <a:t>SONUÇ</a:t>
            </a:r>
            <a:endParaRPr lang="tr-TR" altLang="tr-TR" dirty="0">
              <a:solidFill>
                <a:srgbClr val="002060"/>
              </a:solidFill>
            </a:endParaRPr>
          </a:p>
        </p:txBody>
      </p:sp>
      <p:pic>
        <p:nvPicPr>
          <p:cNvPr id="6148"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AKREDİTASYON NEDİR</a:t>
            </a:r>
            <a:endParaRPr lang="tr-TR" dirty="0"/>
          </a:p>
        </p:txBody>
      </p:sp>
      <p:sp>
        <p:nvSpPr>
          <p:cNvPr id="3" name="Content Placeholder 2"/>
          <p:cNvSpPr>
            <a:spLocks noGrp="1"/>
          </p:cNvSpPr>
          <p:nvPr>
            <p:ph idx="1"/>
          </p:nvPr>
        </p:nvSpPr>
        <p:spPr>
          <a:xfrm>
            <a:off x="457200" y="1295400"/>
            <a:ext cx="8229600" cy="4525963"/>
          </a:xfrm>
        </p:spPr>
        <p:txBody>
          <a:bodyPr/>
          <a:lstStyle/>
          <a:p>
            <a:r>
              <a:rPr lang="tr-TR" sz="2800" dirty="0"/>
              <a:t>Bir ürün ya da hizmetin belli bir kalite standardını </a:t>
            </a:r>
            <a:r>
              <a:rPr lang="tr-TR" sz="2800" dirty="0" smtClean="0"/>
              <a:t>sağladığının belgelenmesine akreditasyon denir.</a:t>
            </a:r>
          </a:p>
          <a:p>
            <a:r>
              <a:rPr lang="tr-TR" sz="2800" dirty="0" smtClean="0"/>
              <a:t>Eğitim-Öğretim Kurumunun Akreditasyon İlkeleri</a:t>
            </a:r>
          </a:p>
          <a:p>
            <a:pPr lvl="1"/>
            <a:r>
              <a:rPr lang="tr-TR" sz="2400" dirty="0" smtClean="0"/>
              <a:t>Öğrencilerimiz, programın eğitim amaçlarına uygun olarak belirlenen program çıktılarına sahip olarak mezun oluyorlar mı?</a:t>
            </a:r>
          </a:p>
          <a:p>
            <a:pPr lvl="1"/>
            <a:r>
              <a:rPr lang="tr-TR" sz="2400" dirty="0" smtClean="0"/>
              <a:t>Bu amacın gerçekleştirilmesi için, olanaklar ölçüsünde, eğitim planında, öğretim üyesi kadrosunda, fakülte altyapısında sürekli iyileştirmeler yapılıyor mu?</a:t>
            </a:r>
          </a:p>
          <a:p>
            <a:pPr lvl="1"/>
            <a:r>
              <a:rPr lang="tr-TR" sz="2400" dirty="0" smtClean="0"/>
              <a:t>Organizasyonda, karar alma süreçleri belirli ve kuralları açık ve anlaşılır olarak açıklanmış mı?</a:t>
            </a:r>
            <a:endParaRPr lang="tr-TR" sz="2400" dirty="0"/>
          </a:p>
          <a:p>
            <a:endParaRPr lang="tr-TR"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70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MÜDEK VE AMACI NEDİR</a:t>
            </a:r>
            <a:endParaRPr lang="tr-TR" dirty="0"/>
          </a:p>
        </p:txBody>
      </p:sp>
      <p:sp>
        <p:nvSpPr>
          <p:cNvPr id="3" name="Content Placeholder 2"/>
          <p:cNvSpPr>
            <a:spLocks noGrp="1"/>
          </p:cNvSpPr>
          <p:nvPr>
            <p:ph idx="1"/>
          </p:nvPr>
        </p:nvSpPr>
        <p:spPr/>
        <p:txBody>
          <a:bodyPr/>
          <a:lstStyle/>
          <a:p>
            <a:r>
              <a:rPr lang="tr-TR" sz="2800" dirty="0" smtClean="0"/>
              <a:t>MÜDEK (Mühendislik </a:t>
            </a:r>
            <a:r>
              <a:rPr lang="tr-TR" sz="2800" dirty="0"/>
              <a:t>Eğitim Programları Değerlendirme ve </a:t>
            </a:r>
            <a:r>
              <a:rPr lang="tr-TR" sz="2800" dirty="0" smtClean="0"/>
              <a:t>Akreditasyon Derneği), farklı </a:t>
            </a:r>
            <a:r>
              <a:rPr lang="tr-TR" sz="2800" dirty="0"/>
              <a:t>disiplinlerdeki mühendislik eğitim programları için akreditasyon</a:t>
            </a:r>
            <a:r>
              <a:rPr lang="tr-TR" sz="2800" dirty="0" smtClean="0"/>
              <a:t>, değerlendirme </a:t>
            </a:r>
            <a:r>
              <a:rPr lang="tr-TR" sz="2800" dirty="0"/>
              <a:t>ve bilgilendirme çalışmaları yaparak Türkiye’de mühendislik </a:t>
            </a:r>
            <a:r>
              <a:rPr lang="tr-TR" sz="2800" dirty="0" smtClean="0"/>
              <a:t>eğitiminin </a:t>
            </a:r>
            <a:r>
              <a:rPr lang="tr-TR" sz="2800" dirty="0"/>
              <a:t>kalitesinin yükseltilmesine katkıda bulunmak amacıyla faaliyet </a:t>
            </a:r>
            <a:r>
              <a:rPr lang="tr-TR" sz="2800" dirty="0" smtClean="0"/>
              <a:t>gösteren bir </a:t>
            </a:r>
            <a:r>
              <a:rPr lang="tr-TR" sz="2800" dirty="0"/>
              <a:t>sivil toplum </a:t>
            </a:r>
            <a:r>
              <a:rPr lang="tr-TR" sz="2800" dirty="0" smtClean="0"/>
              <a:t>kuruluşudur (</a:t>
            </a:r>
            <a:r>
              <a:rPr lang="tr-TR" sz="2000" dirty="0" smtClean="0"/>
              <a:t>http://www.mudek.org.tr</a:t>
            </a:r>
            <a:r>
              <a:rPr lang="tr-TR" sz="2800" dirty="0" smtClean="0"/>
              <a:t>).</a:t>
            </a:r>
            <a:endParaRPr lang="tr-TR" sz="2800" dirty="0"/>
          </a:p>
          <a:p>
            <a:endParaRPr lang="tr-TR"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157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lstStyle/>
          <a:p>
            <a:r>
              <a:rPr lang="tr-TR" altLang="tr-TR" sz="3200" dirty="0"/>
              <a:t>NEDEN MÜDEK AKREDİTASYONU GEREKSİNİMİMİZ </a:t>
            </a:r>
            <a:r>
              <a:rPr lang="tr-TR" altLang="tr-TR" sz="3200" dirty="0" smtClean="0"/>
              <a:t>VAR</a:t>
            </a:r>
            <a:endParaRPr lang="tr-TR" dirty="0"/>
          </a:p>
        </p:txBody>
      </p:sp>
      <p:sp>
        <p:nvSpPr>
          <p:cNvPr id="3" name="Content Placeholder 2"/>
          <p:cNvSpPr>
            <a:spLocks noGrp="1"/>
          </p:cNvSpPr>
          <p:nvPr>
            <p:ph idx="1"/>
          </p:nvPr>
        </p:nvSpPr>
        <p:spPr>
          <a:xfrm>
            <a:off x="381000" y="1143000"/>
            <a:ext cx="8229600" cy="4525963"/>
          </a:xfrm>
        </p:spPr>
        <p:txBody>
          <a:bodyPr/>
          <a:lstStyle/>
          <a:p>
            <a:r>
              <a:rPr lang="tr-TR" sz="2000" dirty="0" smtClean="0"/>
              <a:t>Müdek Akreditasyonuna </a:t>
            </a:r>
            <a:r>
              <a:rPr lang="tr-TR" sz="2000" dirty="0"/>
              <a:t>başvuran bölümler 10 adet farklı ölçüt üzerinden </a:t>
            </a:r>
            <a:r>
              <a:rPr lang="tr-TR" sz="2000" dirty="0" smtClean="0"/>
              <a:t>değerlendirilmektedirler</a:t>
            </a:r>
            <a:r>
              <a:rPr lang="tr-TR" sz="2000" dirty="0"/>
              <a:t>. Bunlar </a:t>
            </a:r>
            <a:r>
              <a:rPr lang="tr-TR" sz="2000" dirty="0" smtClean="0"/>
              <a:t>sırasıyla</a:t>
            </a:r>
          </a:p>
          <a:p>
            <a:pPr lvl="4"/>
            <a:r>
              <a:rPr lang="tr-TR" sz="1600" dirty="0">
                <a:solidFill>
                  <a:srgbClr val="C00000"/>
                </a:solidFill>
              </a:rPr>
              <a:t>Ölçüt 1. Öğrenciler</a:t>
            </a:r>
          </a:p>
          <a:p>
            <a:pPr lvl="4"/>
            <a:r>
              <a:rPr lang="tr-TR" sz="1600" dirty="0">
                <a:solidFill>
                  <a:srgbClr val="C00000"/>
                </a:solidFill>
              </a:rPr>
              <a:t>Ölçüt 2. Program Eğitim Amaçları </a:t>
            </a:r>
          </a:p>
          <a:p>
            <a:pPr lvl="4"/>
            <a:r>
              <a:rPr lang="tr-TR" sz="1600" dirty="0">
                <a:solidFill>
                  <a:srgbClr val="C00000"/>
                </a:solidFill>
              </a:rPr>
              <a:t>Ölçüt 3. Program Çıktıları </a:t>
            </a:r>
          </a:p>
          <a:p>
            <a:pPr lvl="4"/>
            <a:r>
              <a:rPr lang="tr-TR" sz="1600" dirty="0">
                <a:solidFill>
                  <a:srgbClr val="C00000"/>
                </a:solidFill>
              </a:rPr>
              <a:t>Ölçüt 4. Sürekli İyileştirme </a:t>
            </a:r>
          </a:p>
          <a:p>
            <a:pPr lvl="4"/>
            <a:r>
              <a:rPr lang="tr-TR" sz="1600" dirty="0">
                <a:solidFill>
                  <a:srgbClr val="C00000"/>
                </a:solidFill>
              </a:rPr>
              <a:t>Ölçüt 5. Eğitim Planı</a:t>
            </a:r>
          </a:p>
          <a:p>
            <a:pPr lvl="4"/>
            <a:r>
              <a:rPr lang="tr-TR" sz="1600" dirty="0">
                <a:solidFill>
                  <a:srgbClr val="C00000"/>
                </a:solidFill>
              </a:rPr>
              <a:t>Ölçüt 6. Öğretim Kadrosu</a:t>
            </a:r>
          </a:p>
          <a:p>
            <a:pPr lvl="4"/>
            <a:r>
              <a:rPr lang="tr-TR" sz="1600" dirty="0">
                <a:solidFill>
                  <a:srgbClr val="C00000"/>
                </a:solidFill>
              </a:rPr>
              <a:t>Ölçüt 7. Altyapı </a:t>
            </a:r>
          </a:p>
          <a:p>
            <a:pPr lvl="4"/>
            <a:r>
              <a:rPr lang="tr-TR" sz="1600" dirty="0">
                <a:solidFill>
                  <a:srgbClr val="C00000"/>
                </a:solidFill>
              </a:rPr>
              <a:t>Ölçüt 8. Kurum Desteği ve Parasal Kaynaklar</a:t>
            </a:r>
          </a:p>
          <a:p>
            <a:pPr lvl="4"/>
            <a:r>
              <a:rPr lang="tr-TR" sz="1600" dirty="0">
                <a:solidFill>
                  <a:srgbClr val="C00000"/>
                </a:solidFill>
              </a:rPr>
              <a:t>Ölçüt 9. Organizasyon ve Karar Alma Süreçleri </a:t>
            </a:r>
          </a:p>
          <a:p>
            <a:pPr lvl="4"/>
            <a:r>
              <a:rPr lang="tr-TR" sz="1600" dirty="0">
                <a:solidFill>
                  <a:srgbClr val="C00000"/>
                </a:solidFill>
              </a:rPr>
              <a:t>Ölçüt 10. Programa Özgü Ölçütler</a:t>
            </a:r>
          </a:p>
          <a:p>
            <a:r>
              <a:rPr lang="tr-TR" sz="2000" dirty="0" smtClean="0"/>
              <a:t>Bu değerlendirme sonucunda MÜDEK </a:t>
            </a:r>
            <a:r>
              <a:rPr lang="tr-TR" sz="2000" dirty="0"/>
              <a:t>tarafından </a:t>
            </a:r>
            <a:r>
              <a:rPr lang="tr-TR" sz="2000" dirty="0" smtClean="0"/>
              <a:t>bölümümüze </a:t>
            </a:r>
            <a:r>
              <a:rPr lang="tr-TR" sz="2000" b="1" dirty="0" smtClean="0"/>
              <a:t>Müdek Akreditasyonu</a:t>
            </a:r>
            <a:r>
              <a:rPr lang="tr-TR" sz="2000" dirty="0" smtClean="0"/>
              <a:t> yani </a:t>
            </a:r>
            <a:r>
              <a:rPr lang="tr-TR" sz="2000" b="1" dirty="0"/>
              <a:t>Uluslararası </a:t>
            </a:r>
            <a:r>
              <a:rPr lang="tr-TR" sz="2000" b="1" dirty="0" smtClean="0"/>
              <a:t>Eğitim </a:t>
            </a:r>
            <a:r>
              <a:rPr lang="tr-TR" sz="2000" b="1" dirty="0"/>
              <a:t>denkliği/eşdeğerliği</a:t>
            </a:r>
            <a:r>
              <a:rPr lang="tr-TR" sz="2000" dirty="0"/>
              <a:t> </a:t>
            </a:r>
            <a:r>
              <a:rPr lang="tr-TR" sz="2000" dirty="0" smtClean="0"/>
              <a:t>belgesi verilecektir.</a:t>
            </a:r>
            <a:endParaRPr lang="tr-TR" sz="2000" dirty="0"/>
          </a:p>
          <a:p>
            <a:endParaRPr lang="tr-TR" dirty="0"/>
          </a:p>
          <a:p>
            <a:endParaRPr lang="tr-TR"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443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lstStyle/>
          <a:p>
            <a:r>
              <a:rPr lang="tr-TR" altLang="tr-TR" sz="3200" dirty="0"/>
              <a:t>NEDEN MÜDEK AKREDİTASYONU GEREKSİNİMİMİZ </a:t>
            </a:r>
            <a:r>
              <a:rPr lang="tr-TR" altLang="tr-TR" sz="3200" dirty="0" smtClean="0"/>
              <a:t>VAR</a:t>
            </a:r>
            <a:endParaRPr lang="tr-TR" dirty="0"/>
          </a:p>
        </p:txBody>
      </p:sp>
      <p:sp>
        <p:nvSpPr>
          <p:cNvPr id="3" name="Content Placeholder 2"/>
          <p:cNvSpPr>
            <a:spLocks noGrp="1"/>
          </p:cNvSpPr>
          <p:nvPr>
            <p:ph idx="1"/>
          </p:nvPr>
        </p:nvSpPr>
        <p:spPr>
          <a:xfrm>
            <a:off x="381000" y="1143000"/>
            <a:ext cx="8229600" cy="4525963"/>
          </a:xfrm>
        </p:spPr>
        <p:txBody>
          <a:bodyPr/>
          <a:lstStyle/>
          <a:p>
            <a:r>
              <a:rPr lang="tr-TR" sz="2400" dirty="0" smtClean="0"/>
              <a:t>Öğrencilerimizin diplomaları, EUR-ACE </a:t>
            </a:r>
            <a:r>
              <a:rPr lang="tr-TR" sz="2400" dirty="0"/>
              <a:t>etiketi </a:t>
            </a:r>
            <a:r>
              <a:rPr lang="tr-TR" sz="2400" dirty="0" smtClean="0"/>
              <a:t>(uluslararası denklik) ile Avrupada ve birçok farklı ülkede geçerli olacaktır </a:t>
            </a:r>
            <a:r>
              <a:rPr lang="tr-TR" sz="2400" dirty="0" smtClean="0">
                <a:hlinkClick r:id="rId2"/>
              </a:rPr>
              <a:t>https://www.enaee.eu/eur-ace-system/</a:t>
            </a:r>
            <a:r>
              <a:rPr lang="tr-TR" sz="2400" dirty="0" smtClean="0"/>
              <a:t>.</a:t>
            </a:r>
            <a:endParaRPr lang="tr-TR" sz="2400" dirty="0"/>
          </a:p>
          <a:p>
            <a:r>
              <a:rPr lang="tr-TR" sz="2400" dirty="0"/>
              <a:t>MÜDEK’in YÖKAK tarafından tanınması ve ÖSYM’nin kılavuzlarında programların akreditasyonlarının belirtilmesidir. </a:t>
            </a:r>
            <a:endParaRPr lang="tr-TR" sz="2400" dirty="0" smtClean="0"/>
          </a:p>
          <a:p>
            <a:r>
              <a:rPr lang="tr-TR" sz="2400" dirty="0"/>
              <a:t>Akreditasyon süreci, fiziksel ve akademik altyapıyı güçlendirmek, süregelen kalite standardı ve kalite güvencesi sistemlerine ek olarak ders programı, sınav ve değerlendirme sistemi gibi programa özel süreçlerin iyileştirilmesinde önemli bir motivasyon aracı olarak düşünülmektedir. </a:t>
            </a:r>
          </a:p>
          <a:p>
            <a:pPr marL="0" indent="0">
              <a:buNone/>
            </a:pPr>
            <a:endParaRPr lang="tr-TR" sz="2000" dirty="0"/>
          </a:p>
          <a:p>
            <a:endParaRPr lang="tr-TR" dirty="0"/>
          </a:p>
          <a:p>
            <a:endParaRPr lang="tr-TR" dirty="0"/>
          </a:p>
        </p:txBody>
      </p:sp>
      <p:pic>
        <p:nvPicPr>
          <p:cNvPr id="4" name="Picture 4" descr="sun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206" y="5851167"/>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05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2800" dirty="0"/>
              <a:t>AKREDİTASYON SÜRECİNİN VE AKREDİTE OLMANIN ÖĞRENCİLERE </a:t>
            </a:r>
            <a:r>
              <a:rPr lang="tr-TR" altLang="tr-TR" sz="2800" dirty="0" smtClean="0"/>
              <a:t>KAZANDIRACAKLARI </a:t>
            </a:r>
            <a:r>
              <a:rPr lang="tr-TR" altLang="tr-TR" sz="2800" dirty="0"/>
              <a:t>NELERDİR</a:t>
            </a:r>
            <a:endParaRPr lang="tr-TR" sz="2800" dirty="0"/>
          </a:p>
        </p:txBody>
      </p:sp>
      <p:sp>
        <p:nvSpPr>
          <p:cNvPr id="3" name="Content Placeholder 2"/>
          <p:cNvSpPr>
            <a:spLocks noGrp="1"/>
          </p:cNvSpPr>
          <p:nvPr>
            <p:ph idx="1"/>
          </p:nvPr>
        </p:nvSpPr>
        <p:spPr/>
        <p:txBody>
          <a:bodyPr/>
          <a:lstStyle/>
          <a:p>
            <a:r>
              <a:rPr lang="tr-TR" dirty="0" smtClean="0"/>
              <a:t>Daha nitelikli eğitim, piyasada rakabet ve daha iyi işler bulma şansı</a:t>
            </a:r>
          </a:p>
          <a:p>
            <a:r>
              <a:rPr lang="tr-TR" dirty="0" smtClean="0"/>
              <a:t>Uluslararası tanınırlığı olan diploma</a:t>
            </a:r>
          </a:p>
          <a:p>
            <a:r>
              <a:rPr lang="tr-TR" dirty="0" smtClean="0"/>
              <a:t>Ulusal ve uluslararası eğitim kurumlarında yüksek lisans kabulunde avantaj</a:t>
            </a:r>
          </a:p>
          <a:p>
            <a:r>
              <a:rPr lang="tr-TR" dirty="0" smtClean="0"/>
              <a:t>Karar süreçlerinde söz hakkı, iyileştirme süreçlerine katkı ve yönlendirme yetisi</a:t>
            </a:r>
            <a:endParaRPr lang="tr-TR"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828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3200" dirty="0"/>
              <a:t>AKREDİTASYON SÜRECİNDE NE TÜR FAALİYETLER YAPILMIŞTIR</a:t>
            </a:r>
            <a:r>
              <a:rPr lang="tr-TR" altLang="tr-TR" sz="3200" dirty="0" smtClean="0"/>
              <a:t>?</a:t>
            </a:r>
            <a:endParaRPr lang="tr-TR" sz="3200" dirty="0"/>
          </a:p>
        </p:txBody>
      </p:sp>
      <p:sp>
        <p:nvSpPr>
          <p:cNvPr id="3" name="Content Placeholder 2"/>
          <p:cNvSpPr>
            <a:spLocks noGrp="1"/>
          </p:cNvSpPr>
          <p:nvPr>
            <p:ph idx="1"/>
          </p:nvPr>
        </p:nvSpPr>
        <p:spPr/>
        <p:txBody>
          <a:bodyPr/>
          <a:lstStyle/>
          <a:p>
            <a:r>
              <a:rPr lang="tr-TR" sz="2400" dirty="0" smtClean="0"/>
              <a:t>Durum ve eksiklik belirlemeye yönelik faaliyetler</a:t>
            </a:r>
          </a:p>
          <a:p>
            <a:pPr lvl="1"/>
            <a:r>
              <a:rPr lang="tr-TR" sz="1800" dirty="0"/>
              <a:t>İşveren/Yönetici </a:t>
            </a:r>
            <a:r>
              <a:rPr lang="tr-TR" sz="1800" dirty="0" smtClean="0"/>
              <a:t>vs. Dış Paydaş Toplantıları</a:t>
            </a:r>
            <a:endParaRPr lang="tr-TR" sz="1800" dirty="0"/>
          </a:p>
          <a:p>
            <a:pPr lvl="1"/>
            <a:r>
              <a:rPr lang="tr-TR" sz="1800" dirty="0" smtClean="0"/>
              <a:t>Mezun </a:t>
            </a:r>
            <a:r>
              <a:rPr lang="tr-TR" sz="1800" dirty="0"/>
              <a:t>Öğrenci Anketleri</a:t>
            </a:r>
          </a:p>
          <a:p>
            <a:pPr lvl="1"/>
            <a:r>
              <a:rPr lang="tr-TR" sz="1800" dirty="0" smtClean="0"/>
              <a:t>Öğrenci </a:t>
            </a:r>
            <a:r>
              <a:rPr lang="tr-TR" sz="1800" dirty="0"/>
              <a:t>Ders Değerlendirme Anketleri</a:t>
            </a:r>
          </a:p>
          <a:p>
            <a:pPr lvl="1"/>
            <a:r>
              <a:rPr lang="tr-TR" sz="1800" dirty="0" smtClean="0"/>
              <a:t>Öğrenci </a:t>
            </a:r>
            <a:r>
              <a:rPr lang="tr-TR" sz="1800" dirty="0"/>
              <a:t>Memnuniyet Anketleri</a:t>
            </a:r>
          </a:p>
          <a:p>
            <a:pPr lvl="1"/>
            <a:r>
              <a:rPr lang="tr-TR" sz="1800" dirty="0" smtClean="0"/>
              <a:t>Öğrenci </a:t>
            </a:r>
            <a:r>
              <a:rPr lang="tr-TR" sz="1800" dirty="0"/>
              <a:t>Staj </a:t>
            </a:r>
            <a:r>
              <a:rPr lang="tr-TR" sz="1800" dirty="0" smtClean="0"/>
              <a:t>Anketleri</a:t>
            </a:r>
          </a:p>
          <a:p>
            <a:pPr lvl="1"/>
            <a:r>
              <a:rPr lang="tr-TR" sz="1800" dirty="0" smtClean="0"/>
              <a:t>İç Paydaş Odak Grup Çalışmaları</a:t>
            </a:r>
          </a:p>
          <a:p>
            <a:pPr lvl="1"/>
            <a:endParaRPr lang="tr-TR" sz="1800" dirty="0"/>
          </a:p>
          <a:p>
            <a:r>
              <a:rPr lang="tr-TR" sz="2400" dirty="0"/>
              <a:t>Durum ve </a:t>
            </a:r>
            <a:r>
              <a:rPr lang="tr-TR" sz="2400" dirty="0" smtClean="0"/>
              <a:t>eksiklik </a:t>
            </a:r>
            <a:r>
              <a:rPr lang="tr-TR" sz="2400" dirty="0"/>
              <a:t>belirlemeye yönelik </a:t>
            </a:r>
            <a:r>
              <a:rPr lang="tr-TR" sz="2400" dirty="0" smtClean="0"/>
              <a:t>faaliyetlerin sonucunda aşağıdaki iyileştirme faaliyetleri yapılmıştır.</a:t>
            </a:r>
            <a:endParaRPr lang="tr-TR" sz="2400"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67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sz="3200" dirty="0"/>
              <a:t>AKREDİTASYON SÜRECİNDE NE TÜR FAALİYETLER YAPILMIŞTIR</a:t>
            </a:r>
            <a:r>
              <a:rPr lang="tr-TR" altLang="tr-TR" sz="3200" dirty="0" smtClean="0"/>
              <a:t>?</a:t>
            </a:r>
            <a:endParaRPr lang="tr-TR" sz="3200" dirty="0"/>
          </a:p>
        </p:txBody>
      </p:sp>
      <p:sp>
        <p:nvSpPr>
          <p:cNvPr id="3" name="Content Placeholder 2"/>
          <p:cNvSpPr>
            <a:spLocks noGrp="1"/>
          </p:cNvSpPr>
          <p:nvPr>
            <p:ph idx="1"/>
          </p:nvPr>
        </p:nvSpPr>
        <p:spPr/>
        <p:txBody>
          <a:bodyPr/>
          <a:lstStyle/>
          <a:p>
            <a:r>
              <a:rPr lang="tr-TR" sz="2400" dirty="0" smtClean="0"/>
              <a:t>İyileştirmeye yönelik tüm faaliyetler</a:t>
            </a:r>
          </a:p>
          <a:p>
            <a:pPr lvl="1"/>
            <a:r>
              <a:rPr lang="tr-TR" sz="1600" dirty="0" smtClean="0"/>
              <a:t>Bologna </a:t>
            </a:r>
            <a:r>
              <a:rPr lang="tr-TR" sz="1600" dirty="0"/>
              <a:t>süreci ile ders içeriklerinin sürekli güncel tutulması,</a:t>
            </a:r>
          </a:p>
          <a:p>
            <a:pPr lvl="1"/>
            <a:r>
              <a:rPr lang="tr-TR" sz="1600" dirty="0"/>
              <a:t>Ders planına sosyal seçmeli derslerin eklenmesi, </a:t>
            </a:r>
          </a:p>
          <a:p>
            <a:pPr lvl="1"/>
            <a:r>
              <a:rPr lang="tr-TR" sz="1600" dirty="0"/>
              <a:t>Teknik seçmeli ders sayısının artırılması, </a:t>
            </a:r>
          </a:p>
          <a:p>
            <a:pPr lvl="1"/>
            <a:r>
              <a:rPr lang="tr-TR" sz="1600" dirty="0"/>
              <a:t>Uygulama saatlerinin artırılması, </a:t>
            </a:r>
          </a:p>
          <a:p>
            <a:pPr lvl="1"/>
            <a:r>
              <a:rPr lang="tr-TR" sz="1600" dirty="0"/>
              <a:t>Bazı derslere ön şart getirilmesi, </a:t>
            </a:r>
          </a:p>
          <a:p>
            <a:pPr lvl="1"/>
            <a:r>
              <a:rPr lang="tr-TR" sz="1600" dirty="0"/>
              <a:t>Yerel kredi saatlerinin ve ders sayılarının bir dönemde altıyı geçmeyecek şekilde azaltılması,</a:t>
            </a:r>
          </a:p>
          <a:p>
            <a:pPr lvl="1"/>
            <a:r>
              <a:rPr lang="tr-TR" sz="1600" dirty="0"/>
              <a:t>İş Sağlığı ve Güvenliği dersinin ve Girişimcilik ve Yenilikçilik dersinin ders planına eklenmesi,</a:t>
            </a:r>
          </a:p>
          <a:p>
            <a:pPr lvl="1"/>
            <a:r>
              <a:rPr lang="tr-TR" sz="1600" dirty="0"/>
              <a:t>Dördüncü sınıfın ikinci yarıyılda (VIII. Yarıyılda) Mesleki Uygulama ile öğrencilerin okuldaki son dönemlerini iş yerinde geçirmeleri ve burada kendi alanları ile ilgili çalışmalara katılımlarının sağlanması,</a:t>
            </a:r>
          </a:p>
          <a:p>
            <a:pPr lvl="1"/>
            <a:r>
              <a:rPr lang="tr-TR" sz="1600" dirty="0"/>
              <a:t>Bölüm WEB sitesinin içerik yönünden geliştirilerek dinamik hale getirilmesi,</a:t>
            </a:r>
          </a:p>
          <a:p>
            <a:pPr lvl="1"/>
            <a:endParaRPr lang="tr-TR" sz="1800" dirty="0"/>
          </a:p>
        </p:txBody>
      </p:sp>
      <p:pic>
        <p:nvPicPr>
          <p:cNvPr id="4" name="Picture 4" descr="sun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1"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652197"/>
      </p:ext>
    </p:extLst>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TotalTime>
  <Words>908</Words>
  <Application>Microsoft Office PowerPoint</Application>
  <PresentationFormat>On-screen Show (4:3)</PresentationFormat>
  <Paragraphs>90</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Wingdings</vt:lpstr>
      <vt:lpstr>Varsayılan Tasarım</vt:lpstr>
      <vt:lpstr>PowerPoint Presentation</vt:lpstr>
      <vt:lpstr>SUNUM İÇERİĞİ</vt:lpstr>
      <vt:lpstr>AKREDİTASYON NEDİR</vt:lpstr>
      <vt:lpstr>MÜDEK VE AMACI NEDİR</vt:lpstr>
      <vt:lpstr>NEDEN MÜDEK AKREDİTASYONU GEREKSİNİMİMİZ VAR</vt:lpstr>
      <vt:lpstr>NEDEN MÜDEK AKREDİTASYONU GEREKSİNİMİMİZ VAR</vt:lpstr>
      <vt:lpstr>AKREDİTASYON SÜRECİNİN VE AKREDİTE OLMANIN ÖĞRENCİLERE KAZANDIRACAKLARI NELERDİR</vt:lpstr>
      <vt:lpstr>AKREDİTASYON SÜRECİNDE NE TÜR FAALİYETLER YAPILMIŞTIR?</vt:lpstr>
      <vt:lpstr>AKREDİTASYON SÜRECİNDE NE TÜR FAALİYETLER YAPILMIŞTIR?</vt:lpstr>
      <vt:lpstr>AKREDİTASYON SÜRECİNDE NE TÜR FAALİYETLER YAPILMIŞTIR?</vt:lpstr>
      <vt:lpstr>AKREDİTASYON SÜRECİNDE NE TÜR FAALİYETLER YAPILMIŞTIR?</vt:lpstr>
      <vt:lpstr>AKREDİTASYON SÜRECİNDE NE TÜR FAALİYETLER YAPILMIŞTIR?</vt:lpstr>
      <vt:lpstr>Sonuç</vt:lpstr>
      <vt:lpstr>Sonuç</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part-time</dc:creator>
  <cp:lastModifiedBy>Onur</cp:lastModifiedBy>
  <cp:revision>16</cp:revision>
  <cp:lastPrinted>1601-01-01T00:00:00Z</cp:lastPrinted>
  <dcterms:created xsi:type="dcterms:W3CDTF">2013-05-22T05:54:15Z</dcterms:created>
  <dcterms:modified xsi:type="dcterms:W3CDTF">2020-03-09T05:39:41Z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